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21" r:id="rId3"/>
    <p:sldId id="322" r:id="rId4"/>
    <p:sldId id="323" r:id="rId5"/>
    <p:sldId id="324" r:id="rId6"/>
    <p:sldId id="325" r:id="rId7"/>
    <p:sldId id="326" r:id="rId8"/>
    <p:sldId id="327" r:id="rId9"/>
    <p:sldId id="328" r:id="rId10"/>
    <p:sldId id="329" r:id="rId11"/>
    <p:sldId id="330" r:id="rId12"/>
    <p:sldId id="331" r:id="rId13"/>
    <p:sldId id="320" r:id="rId14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175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lIns="90919" tIns="45459" rIns="90919" bIns="4545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776" y="0"/>
            <a:ext cx="3004820" cy="461010"/>
          </a:xfrm>
          <a:prstGeom prst="rect">
            <a:avLst/>
          </a:prstGeom>
        </p:spPr>
        <p:txBody>
          <a:bodyPr vert="horz" lIns="90919" tIns="45459" rIns="90919" bIns="45459" rtlCol="0"/>
          <a:lstStyle>
            <a:lvl1pPr algn="r">
              <a:defRPr sz="1200"/>
            </a:lvl1pPr>
          </a:lstStyle>
          <a:p>
            <a:fld id="{98C6C47B-C79B-443D-ACBC-764900CC91F9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7591"/>
            <a:ext cx="3004820" cy="461010"/>
          </a:xfrm>
          <a:prstGeom prst="rect">
            <a:avLst/>
          </a:prstGeom>
        </p:spPr>
        <p:txBody>
          <a:bodyPr vert="horz" lIns="90919" tIns="45459" rIns="90919" bIns="4545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776" y="8757591"/>
            <a:ext cx="3004820" cy="461010"/>
          </a:xfrm>
          <a:prstGeom prst="rect">
            <a:avLst/>
          </a:prstGeom>
        </p:spPr>
        <p:txBody>
          <a:bodyPr vert="horz" lIns="90919" tIns="45459" rIns="90919" bIns="45459" rtlCol="0" anchor="b"/>
          <a:lstStyle>
            <a:lvl1pPr algn="r">
              <a:defRPr sz="1200"/>
            </a:lvl1pPr>
          </a:lstStyle>
          <a:p>
            <a:fld id="{EEC193D1-2326-4F3F-8003-4A2A26D6E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9267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lIns="90919" tIns="45459" rIns="90919" bIns="4545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6" y="0"/>
            <a:ext cx="3004820" cy="461010"/>
          </a:xfrm>
          <a:prstGeom prst="rect">
            <a:avLst/>
          </a:prstGeom>
        </p:spPr>
        <p:txBody>
          <a:bodyPr vert="horz" lIns="90919" tIns="45459" rIns="90919" bIns="45459" rtlCol="0"/>
          <a:lstStyle>
            <a:lvl1pPr algn="r">
              <a:defRPr sz="1200"/>
            </a:lvl1pPr>
          </a:lstStyle>
          <a:p>
            <a:fld id="{D2BB8393-486F-4C2B-A9E8-2376A22DB19A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0563"/>
            <a:ext cx="4610100" cy="3459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19" tIns="45459" rIns="90919" bIns="4545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</p:spPr>
        <p:txBody>
          <a:bodyPr vert="horz" lIns="90919" tIns="45459" rIns="90919" bIns="4545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7591"/>
            <a:ext cx="3004820" cy="461010"/>
          </a:xfrm>
          <a:prstGeom prst="rect">
            <a:avLst/>
          </a:prstGeom>
        </p:spPr>
        <p:txBody>
          <a:bodyPr vert="horz" lIns="90919" tIns="45459" rIns="90919" bIns="4545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6" y="8757591"/>
            <a:ext cx="3004820" cy="461010"/>
          </a:xfrm>
          <a:prstGeom prst="rect">
            <a:avLst/>
          </a:prstGeom>
        </p:spPr>
        <p:txBody>
          <a:bodyPr vert="horz" lIns="90919" tIns="45459" rIns="90919" bIns="45459" rtlCol="0" anchor="b"/>
          <a:lstStyle>
            <a:lvl1pPr algn="r">
              <a:defRPr sz="1200"/>
            </a:lvl1pPr>
          </a:lstStyle>
          <a:p>
            <a:fld id="{1F1E379A-826F-48AC-864A-310C6932C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916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32379-AFF3-4E77-86BD-2672761EE9DD}" type="datetime1">
              <a:rPr lang="en-US" smtClean="0"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Walker, “Gambling Taxes"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8FF0C-B0C7-4860-B92F-B3FCB017E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271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049D1-55DE-4A85-8EE9-7D23003113A9}" type="datetime1">
              <a:rPr lang="en-US" smtClean="0"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Walker, “Gambling Taxes"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8FF0C-B0C7-4860-B92F-B3FCB017E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084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00FB6-4409-484C-93BC-157909C55C35}" type="datetime1">
              <a:rPr lang="en-US" smtClean="0"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Walker, “Gambling Taxes"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8FF0C-B0C7-4860-B92F-B3FCB017E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156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AB56-7CAA-4029-A958-D9ACD1F2360D}" type="datetime1">
              <a:rPr lang="en-US" smtClean="0"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Walker, “Gambling Taxes"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8FF0C-B0C7-4860-B92F-B3FCB017E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28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674FB-9057-49CC-BA93-8E2B43515675}" type="datetime1">
              <a:rPr lang="en-US" smtClean="0"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Walker, “Gambling Taxes"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8FF0C-B0C7-4860-B92F-B3FCB017E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225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4A329-40EF-4253-A967-9C5E8F745D84}" type="datetime1">
              <a:rPr lang="en-US" smtClean="0"/>
              <a:t>3/17/2016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Walker, “Gambling Taxes"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8FF0C-B0C7-4860-B92F-B3FCB017E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001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0EB2-345A-458A-8AFA-A9BAAF4CEFF6}" type="datetime1">
              <a:rPr lang="en-US" smtClean="0"/>
              <a:t>3/17/2016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Walker, “Gambling Taxes"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8FF0C-B0C7-4860-B92F-B3FCB017E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406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5EA71-15F9-47DB-AB68-095F02186437}" type="datetime1">
              <a:rPr lang="en-US" smtClean="0"/>
              <a:t>3/17/2016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Walker, “Gambling Taxes"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8FF0C-B0C7-4860-B92F-B3FCB017E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583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32698-88DA-4E82-A148-B8C9FE238EBB}" type="datetime1">
              <a:rPr lang="en-US" smtClean="0"/>
              <a:t>3/17/2016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Walker, “Gambling Taxes"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8FF0C-B0C7-4860-B92F-B3FCB017E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11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F67A7-DA9B-419F-B5E3-9EFEBF88D803}" type="datetime1">
              <a:rPr lang="en-US" smtClean="0"/>
              <a:t>3/17/2016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Walker, “Gambling Taxes"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8FF0C-B0C7-4860-B92F-B3FCB017E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303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C2830-92C3-410F-9F92-9267AEAB3D7D}" type="datetime1">
              <a:rPr lang="en-US" smtClean="0"/>
              <a:t>3/17/2016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Walker, “Gambling Taxes"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8FF0C-B0C7-4860-B92F-B3FCB017E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508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C70BA-D2CA-45F0-92D4-DF28E186B7DC}" type="datetime1">
              <a:rPr lang="en-US" smtClean="0"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Walker, “Gambling Taxes"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8FF0C-B0C7-4860-B92F-B3FCB017E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408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Gambling Taxes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Doug Walker</a:t>
            </a:r>
          </a:p>
          <a:p>
            <a:r>
              <a:rPr lang="en-US" sz="2000" dirty="0" smtClean="0"/>
              <a:t>College of Charleston</a:t>
            </a:r>
          </a:p>
          <a:p>
            <a:endParaRPr lang="en-US" sz="1800" dirty="0" smtClean="0"/>
          </a:p>
          <a:p>
            <a:r>
              <a:rPr lang="en-US" sz="1800" dirty="0" smtClean="0"/>
              <a:t>85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Annual Meetings, Southern Economic Association</a:t>
            </a:r>
            <a:br>
              <a:rPr lang="en-US" sz="1800" dirty="0" smtClean="0"/>
            </a:br>
            <a:r>
              <a:rPr lang="en-US" sz="1800" dirty="0" smtClean="0"/>
              <a:t>Session on </a:t>
            </a:r>
            <a:r>
              <a:rPr lang="en-US" sz="1800" i="1" dirty="0" smtClean="0"/>
              <a:t>Taxing More Choice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21 November 2015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5027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Social issues</a:t>
            </a:r>
          </a:p>
          <a:p>
            <a:pPr lvl="1"/>
            <a:r>
              <a:rPr lang="en-US" dirty="0" smtClean="0"/>
              <a:t>Social costs of gambling are difficult to estimate</a:t>
            </a:r>
          </a:p>
          <a:p>
            <a:pPr lvl="1"/>
            <a:r>
              <a:rPr lang="en-US" dirty="0" smtClean="0"/>
              <a:t>Crime, divorce, suicide, bankruptcy</a:t>
            </a:r>
          </a:p>
          <a:p>
            <a:pPr lvl="1"/>
            <a:r>
              <a:rPr lang="en-US" dirty="0" smtClean="0"/>
              <a:t>May have implications for public budgets, depending on social programs</a:t>
            </a:r>
          </a:p>
          <a:p>
            <a:r>
              <a:rPr lang="en-US" dirty="0" smtClean="0"/>
              <a:t>Public choice issues</a:t>
            </a:r>
          </a:p>
          <a:p>
            <a:pPr lvl="1"/>
            <a:r>
              <a:rPr lang="en-US" dirty="0" smtClean="0"/>
              <a:t>Artificial restriction of supply =&gt; rents</a:t>
            </a:r>
          </a:p>
          <a:p>
            <a:pPr lvl="2"/>
            <a:r>
              <a:rPr lang="en-US" dirty="0" smtClean="0"/>
              <a:t>NH free market model would be interesting</a:t>
            </a:r>
          </a:p>
          <a:p>
            <a:pPr lvl="1"/>
            <a:r>
              <a:rPr lang="en-US" dirty="0" smtClean="0"/>
              <a:t>Link between casino legalization and corruption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Walker, “Gambling Taxes"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8FF0C-B0C7-4860-B92F-B3FCB017E54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12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 &amp; the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Online poker &amp; lottery face uncertain futures</a:t>
            </a:r>
          </a:p>
          <a:p>
            <a:pPr lvl="1"/>
            <a:r>
              <a:rPr lang="en-US" dirty="0" smtClean="0"/>
              <a:t>Wire Act ‘reinstatement’</a:t>
            </a:r>
          </a:p>
          <a:p>
            <a:r>
              <a:rPr lang="en-US" dirty="0" smtClean="0"/>
              <a:t>Sports betting, limited legality</a:t>
            </a:r>
          </a:p>
          <a:p>
            <a:r>
              <a:rPr lang="en-US" dirty="0" smtClean="0"/>
              <a:t>Daily fantasy sports has exploded</a:t>
            </a:r>
          </a:p>
          <a:p>
            <a:pPr lvl="1"/>
            <a:r>
              <a:rPr lang="en-US" dirty="0" smtClean="0"/>
              <a:t>Banned in NY as online gambling</a:t>
            </a:r>
          </a:p>
          <a:p>
            <a:pPr lvl="1"/>
            <a:r>
              <a:rPr lang="en-US" dirty="0" smtClean="0"/>
              <a:t>Attracting state and federal regulatory attention</a:t>
            </a:r>
          </a:p>
          <a:p>
            <a:r>
              <a:rPr lang="en-US" dirty="0" smtClean="0"/>
              <a:t>Difficult for </a:t>
            </a:r>
            <a:r>
              <a:rPr lang="en-US" dirty="0" err="1" smtClean="0"/>
              <a:t>govt</a:t>
            </a:r>
            <a:r>
              <a:rPr lang="en-US" dirty="0" smtClean="0"/>
              <a:t> to keep pace with technology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Walker, “Gambling Taxes"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8FF0C-B0C7-4860-B92F-B3FCB017E54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12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During past 2 decades, legal gambling has been a popular tool of public finance</a:t>
            </a:r>
          </a:p>
          <a:p>
            <a:r>
              <a:rPr lang="en-US" dirty="0" smtClean="0"/>
              <a:t>Tax revenue value may decline as availability expands</a:t>
            </a:r>
          </a:p>
          <a:p>
            <a:pPr lvl="1"/>
            <a:r>
              <a:rPr lang="en-US" dirty="0" smtClean="0"/>
              <a:t>Free games on phones</a:t>
            </a:r>
          </a:p>
          <a:p>
            <a:pPr lvl="1"/>
            <a:r>
              <a:rPr lang="en-US" dirty="0" smtClean="0"/>
              <a:t>Online gambling supplied from abroad</a:t>
            </a:r>
          </a:p>
          <a:p>
            <a:r>
              <a:rPr lang="en-US" dirty="0" smtClean="0"/>
              <a:t>Industry is beginning to adapt to changing landscape</a:t>
            </a:r>
          </a:p>
          <a:p>
            <a:r>
              <a:rPr lang="en-US" dirty="0" smtClean="0"/>
              <a:t>Some governments have begun considering changing tax rates to account for increased competition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Walker, “Gambling Taxes"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8FF0C-B0C7-4860-B92F-B3FCB017E54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79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Doug Walker</a:t>
            </a:r>
          </a:p>
          <a:p>
            <a:pPr marL="0" indent="0">
              <a:buNone/>
            </a:pPr>
            <a:r>
              <a:rPr lang="en-US" dirty="0"/>
              <a:t>Professor of Economics</a:t>
            </a:r>
          </a:p>
          <a:p>
            <a:pPr marL="0" indent="0">
              <a:buNone/>
            </a:pPr>
            <a:r>
              <a:rPr lang="en-US" dirty="0"/>
              <a:t>College of Charleston</a:t>
            </a:r>
          </a:p>
          <a:p>
            <a:pPr marL="0" indent="0">
              <a:buNone/>
            </a:pPr>
            <a:r>
              <a:rPr lang="en-US" dirty="0"/>
              <a:t>66 George Street</a:t>
            </a:r>
          </a:p>
          <a:p>
            <a:pPr marL="0" indent="0">
              <a:buNone/>
            </a:pPr>
            <a:r>
              <a:rPr lang="en-US" dirty="0"/>
              <a:t>Charleston, SC 29424</a:t>
            </a:r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u="sng" dirty="0"/>
              <a:t>WalkerD@cofc.edu</a:t>
            </a:r>
          </a:p>
          <a:p>
            <a:pPr marL="0" indent="0">
              <a:buNone/>
            </a:pPr>
            <a:r>
              <a:rPr lang="en-US" u="sng" dirty="0"/>
              <a:t>WalkerD.people.cofc.edu</a:t>
            </a:r>
          </a:p>
          <a:p>
            <a:pPr marL="0" indent="0">
              <a:buNone/>
            </a:pPr>
            <a:r>
              <a:rPr lang="en-US" dirty="0"/>
              <a:t>(843) 953-8192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International</a:t>
            </a:r>
            <a:br>
              <a:rPr lang="en-US" b="1" dirty="0" smtClean="0"/>
            </a:br>
            <a:r>
              <a:rPr lang="en-US" b="1" dirty="0" smtClean="0"/>
              <a:t>Gambling </a:t>
            </a:r>
            <a:br>
              <a:rPr lang="en-US" b="1" dirty="0" smtClean="0"/>
            </a:br>
            <a:r>
              <a:rPr lang="en-US" b="1" dirty="0" smtClean="0"/>
              <a:t>Studies </a:t>
            </a:r>
            <a:endParaRPr lang="en-US" b="1" dirty="0"/>
          </a:p>
          <a:p>
            <a:pPr marL="0" indent="0">
              <a:buNone/>
            </a:pPr>
            <a:r>
              <a:rPr lang="en-US" sz="1400" b="1" dirty="0" smtClean="0"/>
              <a:t>Routledge</a:t>
            </a:r>
          </a:p>
          <a:p>
            <a:pPr marL="0" indent="0">
              <a:buNone/>
            </a:pPr>
            <a:endParaRPr lang="en-US" sz="1400" b="1" dirty="0" smtClean="0"/>
          </a:p>
          <a:p>
            <a:pPr marL="0" indent="0">
              <a:buNone/>
            </a:pPr>
            <a:r>
              <a:rPr lang="en-US" sz="1400" b="1" dirty="0" smtClean="0"/>
              <a:t/>
            </a:r>
            <a:br>
              <a:rPr lang="en-US" sz="1400" b="1" dirty="0" smtClean="0"/>
            </a:br>
            <a:endParaRPr lang="en-US" sz="1400" b="1" dirty="0" smtClean="0"/>
          </a:p>
          <a:p>
            <a:pPr marL="0" indent="0">
              <a:buNone/>
            </a:pPr>
            <a:endParaRPr lang="en-US" sz="1400" b="1" dirty="0" smtClean="0"/>
          </a:p>
          <a:p>
            <a:pPr marL="0" indent="0">
              <a:buNone/>
            </a:pPr>
            <a:endParaRPr lang="en-US" sz="1400" b="1" dirty="0" smtClean="0"/>
          </a:p>
          <a:p>
            <a:pPr marL="0" indent="0">
              <a:buNone/>
            </a:pPr>
            <a:endParaRPr lang="en-US" sz="1400" b="1" dirty="0" smtClean="0"/>
          </a:p>
          <a:p>
            <a:pPr marL="0" indent="0">
              <a:buNone/>
            </a:pPr>
            <a:r>
              <a:rPr lang="en-US" sz="1400" b="1" dirty="0" smtClean="0"/>
              <a:t>Publication Frequency:  </a:t>
            </a:r>
            <a:r>
              <a:rPr lang="en-US" sz="1400" dirty="0" smtClean="0"/>
              <a:t>3 </a:t>
            </a:r>
            <a:r>
              <a:rPr lang="en-US" sz="1400" dirty="0"/>
              <a:t>issues per year </a:t>
            </a:r>
          </a:p>
          <a:p>
            <a:pPr marL="0" indent="0">
              <a:buNone/>
            </a:pPr>
            <a:r>
              <a:rPr lang="en-US" sz="1400" b="1" dirty="0"/>
              <a:t>2014 Impact </a:t>
            </a:r>
            <a:r>
              <a:rPr lang="en-US" sz="1400" b="1" dirty="0" smtClean="0"/>
              <a:t>Factor:  </a:t>
            </a:r>
            <a:r>
              <a:rPr lang="en-US" sz="1400" dirty="0" smtClean="0"/>
              <a:t>1.288</a:t>
            </a:r>
          </a:p>
          <a:p>
            <a:pPr marL="0" indent="0">
              <a:buNone/>
            </a:pPr>
            <a:r>
              <a:rPr lang="en-US" sz="1400" b="1" dirty="0"/>
              <a:t>ISSN: </a:t>
            </a:r>
            <a:r>
              <a:rPr lang="en-US" sz="1400" dirty="0"/>
              <a:t> 1445-9795 (Print), 1479-4276 (Online) </a:t>
            </a:r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Walker, “Gambling Taxes"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8FF0C-B0C7-4860-B92F-B3FCB017E547}" type="slidenum">
              <a:rPr lang="en-US" smtClean="0"/>
              <a:t>13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600200"/>
            <a:ext cx="19050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713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Lottery</a:t>
            </a:r>
          </a:p>
          <a:p>
            <a:pPr lvl="1"/>
            <a:r>
              <a:rPr lang="en-US" dirty="0" smtClean="0"/>
              <a:t>First modern lottery in NH, 1964</a:t>
            </a:r>
          </a:p>
          <a:p>
            <a:pPr lvl="1"/>
            <a:r>
              <a:rPr lang="en-US" dirty="0" smtClean="0"/>
              <a:t>Now all but 6 states (AL, AK, HI, MS, NV, UT)</a:t>
            </a:r>
          </a:p>
          <a:p>
            <a:pPr lvl="1"/>
            <a:r>
              <a:rPr lang="en-US" dirty="0" smtClean="0"/>
              <a:t>Many earmark revenues for “good causes” </a:t>
            </a:r>
          </a:p>
          <a:p>
            <a:pPr lvl="1"/>
            <a:r>
              <a:rPr lang="en-US" dirty="0" smtClean="0"/>
              <a:t>Designed to maximize revenue (Garrett 2001)</a:t>
            </a:r>
          </a:p>
          <a:p>
            <a:r>
              <a:rPr lang="en-US" dirty="0" smtClean="0"/>
              <a:t>Casinos</a:t>
            </a:r>
          </a:p>
          <a:p>
            <a:pPr lvl="1"/>
            <a:r>
              <a:rPr lang="en-US" dirty="0" smtClean="0"/>
              <a:t>NV, 1931; NJ, 1978; recent spread started 1989</a:t>
            </a:r>
          </a:p>
          <a:p>
            <a:pPr lvl="1"/>
            <a:r>
              <a:rPr lang="en-US" dirty="0" smtClean="0"/>
              <a:t>Now about 1,000 casinos in U.S.</a:t>
            </a:r>
          </a:p>
          <a:p>
            <a:pPr lvl="2"/>
            <a:r>
              <a:rPr lang="en-US" dirty="0" smtClean="0"/>
              <a:t>Half owned by sovereign Indian tribes</a:t>
            </a:r>
          </a:p>
          <a:p>
            <a:pPr lvl="1"/>
            <a:r>
              <a:rPr lang="en-US" dirty="0" smtClean="0"/>
              <a:t>Early motivation was tourism, tax revenues</a:t>
            </a:r>
          </a:p>
          <a:p>
            <a:pPr lvl="1"/>
            <a:r>
              <a:rPr lang="en-US" dirty="0" smtClean="0"/>
              <a:t>Recent motivation is “defensive” – tax revenues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Walker, “Gambling Taxes"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8FF0C-B0C7-4860-B92F-B3FCB017E54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781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6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368 -0.00902 C 0.13368 0.02406 0.16076 0.05089 0.19375 0.05089 C 0.23264 0.05089 0.2467 0.02105 0.2526 0.00301 L 0.25868 -0.02105 C 0.26476 -0.03909 0.27969 -0.06893 0.32361 -0.06893 C 0.35174 -0.06893 0.38368 -0.0421 0.38368 -0.00902 C 0.38368 0.02406 0.35174 0.05089 0.32361 0.05089 C 0.27969 0.05089 0.26476 0.02105 0.25868 0.00301 L 0.2526 -0.02105 C 0.2467 -0.03909 0.23264 -0.06893 0.19375 -0.06893 C 0.16076 -0.06893 0.13368 -0.0421 0.13368 -0.00902 Z " pathEditMode="relative" rAng="0" ptsTypes="ffFffffFfff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Gaming taxes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Lottery “tax” is about 30%</a:t>
            </a:r>
          </a:p>
          <a:p>
            <a:pPr lvl="1"/>
            <a:r>
              <a:rPr lang="en-US" dirty="0" smtClean="0"/>
              <a:t>20% admin./commissions</a:t>
            </a:r>
          </a:p>
          <a:p>
            <a:pPr lvl="1"/>
            <a:r>
              <a:rPr lang="en-US" dirty="0" smtClean="0"/>
              <a:t>50% paid back in prizes</a:t>
            </a:r>
          </a:p>
          <a:p>
            <a:r>
              <a:rPr lang="en-US" dirty="0" smtClean="0"/>
              <a:t>Casino tax varies by state</a:t>
            </a:r>
          </a:p>
          <a:p>
            <a:pPr lvl="1"/>
            <a:r>
              <a:rPr lang="en-US" dirty="0" smtClean="0"/>
              <a:t>Low of 6.75% in NV</a:t>
            </a:r>
          </a:p>
          <a:p>
            <a:pPr lvl="1"/>
            <a:r>
              <a:rPr lang="en-US" dirty="0" smtClean="0"/>
              <a:t>High of 55% in PA, and slots higher in DE, NY</a:t>
            </a:r>
          </a:p>
          <a:p>
            <a:pPr lvl="1"/>
            <a:r>
              <a:rPr lang="en-US" dirty="0" smtClean="0"/>
              <a:t>States with lower taxes have higher levels of capital investment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Walker, “Gambling Taxes"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8FF0C-B0C7-4860-B92F-B3FCB017E54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38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Walker, “Gambling Taxes"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8FF0C-B0C7-4860-B92F-B3FCB017E547}" type="slidenum">
              <a:rPr lang="en-US" smtClean="0"/>
              <a:t>4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57200"/>
            <a:ext cx="6679715" cy="574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970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Walker, “Gambling Taxes"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8FF0C-B0C7-4860-B92F-B3FCB017E547}" type="slidenum">
              <a:rPr lang="en-US" smtClean="0"/>
              <a:t>5</a:t>
            </a:fld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533400"/>
            <a:ext cx="6576550" cy="559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317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Walker, “Gambling Taxes"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8FF0C-B0C7-4860-B92F-B3FCB017E547}" type="slidenum">
              <a:rPr lang="en-US" smtClean="0"/>
              <a:t>6</a:t>
            </a:fld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57200"/>
            <a:ext cx="6287796" cy="5683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307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Walker, “Gambling Taxes"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8FF0C-B0C7-4860-B92F-B3FCB017E547}" type="slidenum">
              <a:rPr lang="en-US" smtClean="0"/>
              <a:t>7</a:t>
            </a:fld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09600"/>
            <a:ext cx="6132469" cy="5397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534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Gaming taxes,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Overall, state revenues from gambling taxes are small, less than 5% in most states</a:t>
            </a:r>
          </a:p>
          <a:p>
            <a:r>
              <a:rPr lang="en-US" dirty="0" smtClean="0"/>
              <a:t>Provides relief from “fiscal stress”</a:t>
            </a:r>
          </a:p>
          <a:p>
            <a:pPr lvl="1"/>
            <a:r>
              <a:rPr lang="en-US" dirty="0" smtClean="0"/>
              <a:t>Don’t have to raise other taxes as much</a:t>
            </a:r>
          </a:p>
          <a:p>
            <a:pPr lvl="1"/>
            <a:r>
              <a:rPr lang="en-US" dirty="0" smtClean="0"/>
              <a:t>Don’t have to cut spending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Walker, “Gambling Taxes"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8FF0C-B0C7-4860-B92F-B3FCB017E54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23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for concern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Inter-industry relationships</a:t>
            </a:r>
          </a:p>
          <a:p>
            <a:pPr lvl="1"/>
            <a:r>
              <a:rPr lang="en-US" dirty="0" smtClean="0"/>
              <a:t>Casinos and lotteries are substitutes</a:t>
            </a:r>
          </a:p>
          <a:p>
            <a:pPr lvl="2"/>
            <a:r>
              <a:rPr lang="en-US" dirty="0" smtClean="0"/>
              <a:t>Walker &amp; Jackson (2008)</a:t>
            </a:r>
          </a:p>
          <a:p>
            <a:pPr lvl="2"/>
            <a:r>
              <a:rPr lang="en-US" dirty="0" smtClean="0"/>
              <a:t>MD study showed -5% impact of casinos on lottery</a:t>
            </a:r>
          </a:p>
          <a:p>
            <a:pPr lvl="1"/>
            <a:r>
              <a:rPr lang="en-US" dirty="0" smtClean="0"/>
              <a:t>Net tax effect of additional gambling is positive </a:t>
            </a:r>
          </a:p>
          <a:p>
            <a:pPr lvl="2"/>
            <a:r>
              <a:rPr lang="en-US" dirty="0" smtClean="0"/>
              <a:t>Taxed higher than any other industry</a:t>
            </a:r>
          </a:p>
          <a:p>
            <a:r>
              <a:rPr lang="en-US" dirty="0" smtClean="0"/>
              <a:t>Market “saturation”</a:t>
            </a:r>
          </a:p>
          <a:p>
            <a:pPr lvl="1"/>
            <a:r>
              <a:rPr lang="en-US" dirty="0" smtClean="0"/>
              <a:t>Not well-defined, but a concern, esp. in NE</a:t>
            </a:r>
          </a:p>
          <a:p>
            <a:pPr lvl="1"/>
            <a:r>
              <a:rPr lang="en-US" dirty="0" smtClean="0"/>
              <a:t>Particular state may not care about regional saturation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Walker, “Gambling Taxes"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8FF0C-B0C7-4860-B92F-B3FCB017E54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55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4960</TotalTime>
  <Words>523</Words>
  <Application>Microsoft Office PowerPoint</Application>
  <PresentationFormat>On-screen Show (4:3)</PresentationFormat>
  <Paragraphs>109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Gambling Taxes</vt:lpstr>
      <vt:lpstr>Background</vt:lpstr>
      <vt:lpstr>Gaming taxes</vt:lpstr>
      <vt:lpstr>PowerPoint Presentation</vt:lpstr>
      <vt:lpstr>PowerPoint Presentation</vt:lpstr>
      <vt:lpstr>PowerPoint Presentation</vt:lpstr>
      <vt:lpstr>PowerPoint Presentation</vt:lpstr>
      <vt:lpstr>Gaming taxes, cont.</vt:lpstr>
      <vt:lpstr>Issues for concern</vt:lpstr>
      <vt:lpstr>Issues, cont.</vt:lpstr>
      <vt:lpstr>Technology &amp; the future</vt:lpstr>
      <vt:lpstr>Conclusion</vt:lpstr>
      <vt:lpstr>Contact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 limits in casino gambling</dc:title>
  <dc:creator>Doug</dc:creator>
  <cp:lastModifiedBy>Doug Walker</cp:lastModifiedBy>
  <cp:revision>81</cp:revision>
  <cp:lastPrinted>2015-10-07T17:51:20Z</cp:lastPrinted>
  <dcterms:created xsi:type="dcterms:W3CDTF">2013-04-06T17:43:28Z</dcterms:created>
  <dcterms:modified xsi:type="dcterms:W3CDTF">2016-03-17T13:15:31Z</dcterms:modified>
</cp:coreProperties>
</file>